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3" r:id="rId7"/>
    <p:sldId id="260" r:id="rId8"/>
    <p:sldId id="265" r:id="rId9"/>
    <p:sldId id="261" r:id="rId10"/>
    <p:sldId id="266" r:id="rId11"/>
    <p:sldId id="276" r:id="rId12"/>
    <p:sldId id="267" r:id="rId13"/>
    <p:sldId id="269" r:id="rId14"/>
    <p:sldId id="268" r:id="rId15"/>
    <p:sldId id="270" r:id="rId16"/>
    <p:sldId id="271" r:id="rId17"/>
    <p:sldId id="272" r:id="rId18"/>
    <p:sldId id="277" r:id="rId19"/>
    <p:sldId id="273"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93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3873727C-D1E6-489A-BEE0-628967EC4D88}" type="datetimeFigureOut">
              <a:rPr lang="en-US" smtClean="0"/>
              <a:pPr/>
              <a:t>6/16/2015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AE0B1419-2DCC-4F9E-AFFD-60796EDF6BE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73727C-D1E6-489A-BEE0-628967EC4D88}"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B1419-2DCC-4F9E-AFFD-60796EDF6BE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73727C-D1E6-489A-BEE0-628967EC4D88}"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B1419-2DCC-4F9E-AFFD-60796EDF6BE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873727C-D1E6-489A-BEE0-628967EC4D88}" type="datetimeFigureOut">
              <a:rPr lang="en-US" smtClean="0"/>
              <a:pPr/>
              <a:t>6/16/2015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AE0B1419-2DCC-4F9E-AFFD-60796EDF6BE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3873727C-D1E6-489A-BEE0-628967EC4D88}" type="datetimeFigureOut">
              <a:rPr lang="en-US" smtClean="0"/>
              <a:pPr/>
              <a:t>6/16/2015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AE0B1419-2DCC-4F9E-AFFD-60796EDF6BEA}"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3873727C-D1E6-489A-BEE0-628967EC4D88}" type="datetimeFigureOut">
              <a:rPr lang="en-US" smtClean="0"/>
              <a:pPr/>
              <a:t>6/16/2015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E0B1419-2DCC-4F9E-AFFD-60796EDF6BE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3873727C-D1E6-489A-BEE0-628967EC4D88}" type="datetimeFigureOut">
              <a:rPr lang="en-US" smtClean="0"/>
              <a:pPr/>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AE0B1419-2DCC-4F9E-AFFD-60796EDF6BEA}"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873727C-D1E6-489A-BEE0-628967EC4D88}" type="datetimeFigureOut">
              <a:rPr lang="en-US" smtClean="0"/>
              <a:pPr/>
              <a:t>6/16/2015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B1419-2DCC-4F9E-AFFD-60796EDF6BE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73727C-D1E6-489A-BEE0-628967EC4D88}" type="datetimeFigureOut">
              <a:rPr lang="en-US" smtClean="0"/>
              <a:pPr/>
              <a:t>6/16/2015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0B1419-2DCC-4F9E-AFFD-60796EDF6BE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873727C-D1E6-489A-BEE0-628967EC4D88}" type="datetimeFigureOut">
              <a:rPr lang="en-US" smtClean="0"/>
              <a:pPr/>
              <a:t>6/16/2015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0B1419-2DCC-4F9E-AFFD-60796EDF6BE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3873727C-D1E6-489A-BEE0-628967EC4D88}"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E0B1419-2DCC-4F9E-AFFD-60796EDF6BEA}"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873727C-D1E6-489A-BEE0-628967EC4D88}" type="datetimeFigureOut">
              <a:rPr lang="en-US" smtClean="0"/>
              <a:pPr/>
              <a:t>6/16/2015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E0B1419-2DCC-4F9E-AFFD-60796EDF6BEA}"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Cumulative summary of </a:t>
            </a:r>
            <a:r>
              <a:rPr lang="en-US" dirty="0" err="1" smtClean="0"/>
              <a:t>nanoscience</a:t>
            </a:r>
            <a:r>
              <a:rPr lang="en-US" dirty="0" smtClean="0"/>
              <a:t> content</a:t>
            </a:r>
            <a:endParaRPr lang="en-US" dirty="0"/>
          </a:p>
        </p:txBody>
      </p:sp>
      <p:sp>
        <p:nvSpPr>
          <p:cNvPr id="3" name="Subtitle 2"/>
          <p:cNvSpPr>
            <a:spLocks noGrp="1"/>
          </p:cNvSpPr>
          <p:nvPr>
            <p:ph type="subTitle" idx="1"/>
          </p:nvPr>
        </p:nvSpPr>
        <p:spPr/>
        <p:txBody>
          <a:bodyPr/>
          <a:lstStyle/>
          <a:p>
            <a:r>
              <a:rPr lang="en-US" dirty="0" smtClean="0"/>
              <a:t>India Scott</a:t>
            </a:r>
            <a:endParaRPr lang="en-US" dirty="0"/>
          </a:p>
        </p:txBody>
      </p:sp>
      <p:pic>
        <p:nvPicPr>
          <p:cNvPr id="1026" name="Picture 2" descr="C:\Users\India S\AppData\Local\Microsoft\Windows\INetCache\IE\CH21YTT1\Lego2Nano[1].jpg"/>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533400" y="1066801"/>
            <a:ext cx="8001000" cy="3152774"/>
          </a:xfrm>
          <a:prstGeom prst="rect">
            <a:avLst/>
          </a:prstGeom>
          <a:noFill/>
          <a:effectLst>
            <a:outerShdw blurRad="50800" dist="50800" dir="5400000" algn="ctr" rotWithShape="0">
              <a:srgbClr val="000000"/>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a:t>
            </a:r>
            <a:endParaRPr lang="en-US" dirty="0"/>
          </a:p>
        </p:txBody>
      </p:sp>
      <p:sp>
        <p:nvSpPr>
          <p:cNvPr id="3" name="Content Placeholder 2"/>
          <p:cNvSpPr>
            <a:spLocks noGrp="1"/>
          </p:cNvSpPr>
          <p:nvPr>
            <p:ph idx="1"/>
          </p:nvPr>
        </p:nvSpPr>
        <p:spPr/>
        <p:txBody>
          <a:bodyPr/>
          <a:lstStyle/>
          <a:p>
            <a:r>
              <a:rPr lang="en-US" dirty="0" smtClean="0"/>
              <a:t>Working at the nanoscale is a very delicate process. </a:t>
            </a:r>
          </a:p>
          <a:p>
            <a:r>
              <a:rPr lang="en-US" dirty="0" smtClean="0"/>
              <a:t>Being able to make models to represent what we see at the nanoscale is extremely beneficial to scientist!</a:t>
            </a:r>
          </a:p>
          <a:p>
            <a:r>
              <a:rPr lang="en-US" dirty="0" smtClean="0"/>
              <a:t>Models allow scientists to experiment with nanoscale elements without compromising their integrity.</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Models like the Black Box activity helped us to model how scientists use Scanning Tunneling Microscopy (STM) to get an understanding of the topography of surface they cannot see.</a:t>
            </a:r>
          </a:p>
          <a:p>
            <a:r>
              <a:rPr lang="en-US" dirty="0" smtClean="0"/>
              <a:t>The image to the right shows models used by researchers in Bermel’s presentation to get an understanding of light absorption through three different surfaces.</a:t>
            </a:r>
          </a:p>
          <a:p>
            <a:endParaRPr lang="en-US" dirty="0" smtClean="0"/>
          </a:p>
        </p:txBody>
      </p:sp>
      <p:pic>
        <p:nvPicPr>
          <p:cNvPr id="4099" name="Picture 3"/>
          <p:cNvPicPr>
            <a:picLocks noGrp="1" noChangeAspect="1" noChangeArrowheads="1"/>
          </p:cNvPicPr>
          <p:nvPr>
            <p:ph sz="half" idx="2"/>
          </p:nvPr>
        </p:nvPicPr>
        <p:blipFill>
          <a:blip r:embed="rId2" cstate="print"/>
          <a:srcRect/>
          <a:stretch>
            <a:fillRect/>
          </a:stretch>
        </p:blipFill>
        <p:spPr bwMode="auto">
          <a:xfrm>
            <a:off x="5135548" y="1600200"/>
            <a:ext cx="3368703" cy="47244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Size-dependent properties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 learned that properties of things at the macro scale can change at the nanoscale. </a:t>
            </a:r>
          </a:p>
          <a:p>
            <a:r>
              <a:rPr lang="en-US" dirty="0" smtClean="0"/>
              <a:t>Intensive properties such as heat capacity and electrical conductivity can change at the nanoscale. </a:t>
            </a:r>
          </a:p>
          <a:p>
            <a:r>
              <a:rPr lang="en-US" dirty="0" smtClean="0"/>
              <a:t>If we consider the gold station in the size dependent properties lab, we saw how 20-40nm gold nano particles responded differently to light than 80nm gold nano particles.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Size-dependent properties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These properties are important to Nanoscience because these properties will be the ones that affect the way in which these particles react under the experiments of scientists.</a:t>
            </a:r>
          </a:p>
          <a:p>
            <a:r>
              <a:rPr lang="en-US" dirty="0" smtClean="0"/>
              <a:t>Professor </a:t>
            </a:r>
            <a:r>
              <a:rPr lang="en-US" dirty="0" err="1" smtClean="0"/>
              <a:t>Shakouri</a:t>
            </a:r>
            <a:r>
              <a:rPr lang="en-US" dirty="0" smtClean="0"/>
              <a:t> explained how the nanoscale is the most efficient scale for manufacturing. Knowing the properties of materials at this scale is necessary in achieving this efficient.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Self-Assembly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Self-assembly occurs naturally when particles come together to create something new while maintaining their original properties. </a:t>
            </a:r>
          </a:p>
          <a:p>
            <a:r>
              <a:rPr lang="en-US" dirty="0" smtClean="0"/>
              <a:t>We see self-assembly in nature in things like snowflakes. </a:t>
            </a:r>
          </a:p>
          <a:p>
            <a:r>
              <a:rPr lang="en-US" dirty="0" smtClean="0"/>
              <a:t>The </a:t>
            </a:r>
            <a:r>
              <a:rPr lang="en-US" dirty="0" smtClean="0"/>
              <a:t>Gummy Capsule activity was a good model for self-assembly. </a:t>
            </a:r>
            <a:r>
              <a:rPr lang="en-US" dirty="0" smtClean="0"/>
              <a:t>By controlling the environment we placed the sodium alginate in, we were able to mimic self-assembly. </a:t>
            </a:r>
            <a:endParaRPr lang="en-US"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India S\AppData\Local\Microsoft\Windows\INetCache\IE\CH21YTT1\commision_for_dna_projecten_bv_version_2_1__logo__by_bastiaandegoede-d65fwi5[1].png"/>
          <p:cNvPicPr>
            <a:picLocks noChangeAspect="1" noChangeArrowheads="1"/>
          </p:cNvPicPr>
          <p:nvPr/>
        </p:nvPicPr>
        <p:blipFill>
          <a:blip r:embed="rId2" cstate="print">
            <a:lum bright="70000" contrast="-70000"/>
          </a:blip>
          <a:srcRect/>
          <a:stretch>
            <a:fillRect/>
          </a:stretch>
        </p:blipFill>
        <p:spPr bwMode="auto">
          <a:xfrm>
            <a:off x="0" y="1600200"/>
            <a:ext cx="9144000" cy="3657600"/>
          </a:xfrm>
          <a:prstGeom prst="rect">
            <a:avLst/>
          </a:prstGeom>
          <a:noFill/>
        </p:spPr>
      </p:pic>
      <p:sp>
        <p:nvSpPr>
          <p:cNvPr id="2" name="Title 1"/>
          <p:cNvSpPr>
            <a:spLocks noGrp="1"/>
          </p:cNvSpPr>
          <p:nvPr>
            <p:ph type="title"/>
          </p:nvPr>
        </p:nvSpPr>
        <p:spPr/>
        <p:txBody>
          <a:bodyPr/>
          <a:lstStyle/>
          <a:p>
            <a:r>
              <a:rPr lang="en-US" dirty="0" smtClean="0"/>
              <a:t>Self-Assembly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Professor </a:t>
            </a:r>
            <a:r>
              <a:rPr lang="en-US" dirty="0" err="1" smtClean="0"/>
              <a:t>Shakouri’s</a:t>
            </a:r>
            <a:r>
              <a:rPr lang="en-US" dirty="0" smtClean="0"/>
              <a:t> presentation, he talked about the bottom up and top down approaches to self-assembly.</a:t>
            </a:r>
          </a:p>
          <a:p>
            <a:r>
              <a:rPr lang="en-US" dirty="0" smtClean="0"/>
              <a:t>He offered DNA synthesis as an example of bottom up assembly. </a:t>
            </a:r>
          </a:p>
          <a:p>
            <a:r>
              <a:rPr lang="en-US" dirty="0" smtClean="0"/>
              <a:t>Self-assembly becomes very important to scientists when they are able to control the assembly of particles for their needs by effectively controlling the environment.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Tying it all together</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Nanoscience is about way more then making things or studying things that are tiny. There are many concepts and factors that tie into how scientists create and understand things at the nano scale. The concepts of size-dependent properties, SA/V ratio, electromagnetic and gravitational forces, and self-assembly are connected. As mentioned earlier on, scientist want to be able to increase the SA of substances without necessarily increasing the volume. This occurs naturally as the relationship between SA/V ratio is exponential. By increasing surface area, we decrease the size of our matter and often enter the nano scale. At the nano scale electromagnetic forces outweigh gravitational forces and size-dependent properties become more prevalent. With the help of special tools, scientists are able to manipulate and control particles on the nano scale. Through this manipulation scientist can mimic self-assembly!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Misconceptions</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There are often misconceptions in scaling like when understanding a water molecule is smaller than a cesium atom or the height of </a:t>
            </a:r>
            <a:r>
              <a:rPr lang="en-US" dirty="0" err="1" smtClean="0"/>
              <a:t>Mt.Everest</a:t>
            </a:r>
            <a:r>
              <a:rPr lang="en-US" dirty="0" smtClean="0"/>
              <a:t> versus distance driven in a car after 1 hour. </a:t>
            </a:r>
          </a:p>
          <a:p>
            <a:r>
              <a:rPr lang="en-US" dirty="0" smtClean="0"/>
              <a:t>The relationship between SA/V is directly proportional rather than exponential. </a:t>
            </a:r>
          </a:p>
        </p:txBody>
      </p:sp>
      <p:sp>
        <p:nvSpPr>
          <p:cNvPr id="6" name="Content Placeholder 5"/>
          <p:cNvSpPr>
            <a:spLocks noGrp="1"/>
          </p:cNvSpPr>
          <p:nvPr>
            <p:ph sz="half" idx="2"/>
          </p:nvPr>
        </p:nvSpPr>
        <p:spPr/>
        <p:txBody>
          <a:bodyPr>
            <a:normAutofit fontScale="85000" lnSpcReduction="10000"/>
          </a:bodyPr>
          <a:lstStyle/>
          <a:p>
            <a:r>
              <a:rPr lang="en-US" dirty="0" smtClean="0"/>
              <a:t>This can be addressed by giving students tools they can use to find these answers for themselves rather than telling them answers. </a:t>
            </a:r>
          </a:p>
          <a:p>
            <a:r>
              <a:rPr lang="en-US" dirty="0" smtClean="0"/>
              <a:t>This is a misconception that can often be cleared up in SA/V ratio activity, but if further struggle exists using </a:t>
            </a:r>
            <a:r>
              <a:rPr lang="en-US" dirty="0" err="1" smtClean="0"/>
              <a:t>manipulatives</a:t>
            </a:r>
            <a:r>
              <a:rPr lang="en-US" dirty="0" smtClean="0"/>
              <a:t> to model SA/V could help.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misconceptions</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Through the size-dependent properties activity, students may perceive all nano particles to be water resistance or repel all substances.</a:t>
            </a:r>
          </a:p>
          <a:p>
            <a:r>
              <a:rPr lang="en-US" dirty="0" smtClean="0"/>
              <a:t>In the “Does It Pour Out” activity, students could have misconceptions about what reasons the water stays in the smaller tube. Assuming things like because the tube holds less water  or made of a different material. </a:t>
            </a:r>
          </a:p>
        </p:txBody>
      </p:sp>
      <p:sp>
        <p:nvSpPr>
          <p:cNvPr id="4" name="Content Placeholder 3"/>
          <p:cNvSpPr>
            <a:spLocks noGrp="1"/>
          </p:cNvSpPr>
          <p:nvPr>
            <p:ph sz="half" idx="2"/>
          </p:nvPr>
        </p:nvSpPr>
        <p:spPr/>
        <p:txBody>
          <a:bodyPr>
            <a:normAutofit fontScale="77500" lnSpcReduction="20000"/>
          </a:bodyPr>
          <a:lstStyle/>
          <a:p>
            <a:r>
              <a:rPr lang="en-US" dirty="0" smtClean="0"/>
              <a:t>The hydrophobic nature of the nano particles in the activity allows them to repel substances. Introducing non-polar substances to the activity may prove that nano particles do not repel all substances. </a:t>
            </a:r>
            <a:endParaRPr lang="en-US" dirty="0" smtClean="0"/>
          </a:p>
          <a:p>
            <a:r>
              <a:rPr lang="en-US" dirty="0" smtClean="0"/>
              <a:t>This misconception can be addressed with further experimentation. Allow students to make claims and test them.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India S\AppData\Local\Microsoft\Windows\INetCache\IE\CH21YTT1\classroom[1].jpg"/>
          <p:cNvPicPr>
            <a:picLocks noChangeAspect="1" noChangeArrowheads="1"/>
          </p:cNvPicPr>
          <p:nvPr/>
        </p:nvPicPr>
        <p:blipFill>
          <a:blip r:embed="rId2" cstate="print">
            <a:lum bright="93000" contrast="-70000"/>
          </a:blip>
          <a:srcRect/>
          <a:stretch>
            <a:fillRect/>
          </a:stretch>
        </p:blipFill>
        <p:spPr bwMode="auto">
          <a:xfrm>
            <a:off x="228600" y="1295400"/>
            <a:ext cx="8686800" cy="4333875"/>
          </a:xfrm>
          <a:prstGeom prst="rect">
            <a:avLst/>
          </a:prstGeom>
          <a:noFill/>
        </p:spPr>
      </p:pic>
      <p:sp>
        <p:nvSpPr>
          <p:cNvPr id="2" name="Title 1"/>
          <p:cNvSpPr>
            <a:spLocks noGrp="1"/>
          </p:cNvSpPr>
          <p:nvPr>
            <p:ph type="title"/>
          </p:nvPr>
        </p:nvSpPr>
        <p:spPr/>
        <p:txBody>
          <a:bodyPr>
            <a:normAutofit fontScale="90000"/>
          </a:bodyPr>
          <a:lstStyle/>
          <a:p>
            <a:r>
              <a:rPr lang="en-US" dirty="0" smtClean="0"/>
              <a:t>Instructional activities and Rationale</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Self-Assembly Simulation</a:t>
            </a:r>
          </a:p>
          <a:p>
            <a:pPr lvl="1"/>
            <a:r>
              <a:rPr lang="en-US" dirty="0" smtClean="0"/>
              <a:t>This activity served as a great hands on model for how particles assembly under different conditions.</a:t>
            </a:r>
          </a:p>
          <a:p>
            <a:pPr lvl="1">
              <a:buNone/>
            </a:pPr>
            <a:r>
              <a:rPr lang="en-US" dirty="0" smtClean="0"/>
              <a:t> </a:t>
            </a:r>
          </a:p>
          <a:p>
            <a:r>
              <a:rPr lang="en-US" dirty="0" smtClean="0"/>
              <a:t>Surface Area-to-Volume Ratio</a:t>
            </a:r>
          </a:p>
          <a:p>
            <a:pPr lvl="1"/>
            <a:r>
              <a:rPr lang="en-US" dirty="0" smtClean="0"/>
              <a:t>This activity works well in helping students understand the exponential relationship between the SA/V ratio of objects and their lengths or radii. Understanding how the ratio increases as length decreases is important in creating nano particles.</a:t>
            </a:r>
          </a:p>
          <a:p>
            <a:pPr lvl="1">
              <a:buNone/>
            </a:pPr>
            <a:endParaRPr lang="en-US" dirty="0" smtClean="0"/>
          </a:p>
          <a:p>
            <a:r>
              <a:rPr lang="en-US" dirty="0" smtClean="0"/>
              <a:t>How Big Is It?</a:t>
            </a:r>
          </a:p>
          <a:p>
            <a:pPr lvl="1"/>
            <a:r>
              <a:rPr lang="en-US" dirty="0" smtClean="0"/>
              <a:t>The hands on nature of this activity helps students to be able to identify with things in the four “worlds” different. They get a better understanding of size and scale from working with tangible objects. The visual representation, incorporating things they are familiar with alongside those they may not know is beneficial to understanding size and scale.  </a:t>
            </a:r>
          </a:p>
          <a:p>
            <a:pPr lvl="1"/>
            <a:endParaRPr lang="en-US" dirty="0" smtClean="0"/>
          </a:p>
          <a:p>
            <a:r>
              <a:rPr lang="en-US" dirty="0" smtClean="0"/>
              <a:t>Size-Dependent Properties</a:t>
            </a:r>
          </a:p>
          <a:p>
            <a:pPr lvl="1"/>
            <a:r>
              <a:rPr lang="en-US" dirty="0" smtClean="0"/>
              <a:t>This activity allows students to see how the properties of things affected by nano particles change. </a:t>
            </a:r>
            <a:r>
              <a:rPr lang="en-US" dirty="0" smtClean="0"/>
              <a:t>I</a:t>
            </a:r>
            <a:r>
              <a:rPr lang="en-US" dirty="0" smtClean="0"/>
              <a:t>n the t-shirt station alone, students see how nano particles are hyrdophic and can be used repel stains on clothing.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Nanoscience</a:t>
            </a:r>
            <a:endParaRPr lang="en-US" dirty="0"/>
          </a:p>
        </p:txBody>
      </p:sp>
      <p:sp>
        <p:nvSpPr>
          <p:cNvPr id="3" name="Content Placeholder 2"/>
          <p:cNvSpPr>
            <a:spLocks noGrp="1"/>
          </p:cNvSpPr>
          <p:nvPr>
            <p:ph idx="1"/>
          </p:nvPr>
        </p:nvSpPr>
        <p:spPr/>
        <p:txBody>
          <a:bodyPr>
            <a:normAutofit fontScale="62500" lnSpcReduction="20000"/>
          </a:bodyPr>
          <a:lstStyle/>
          <a:p>
            <a:pPr lvl="0" fontAlgn="base"/>
            <a:r>
              <a:rPr lang="en-US" dirty="0" smtClean="0"/>
              <a:t>The </a:t>
            </a:r>
            <a:r>
              <a:rPr lang="en-US" dirty="0" smtClean="0"/>
              <a:t>study of unique properties of matter at the nanoscale; an interdisciplinary field of science combining physics, materials science, the chemistry of complex molecules, and related disciplines (generally 1-100 nm</a:t>
            </a:r>
            <a:r>
              <a:rPr lang="en-US" dirty="0" smtClean="0"/>
              <a:t>). (</a:t>
            </a:r>
            <a:r>
              <a:rPr lang="en-US" sz="2400" dirty="0" smtClean="0"/>
              <a:t>http://</a:t>
            </a:r>
            <a:r>
              <a:rPr lang="en-US" sz="2400" dirty="0" smtClean="0"/>
              <a:t>www.nano.gov/about-nni/glossary)</a:t>
            </a:r>
            <a:endParaRPr lang="en-US" sz="2800" dirty="0" smtClean="0"/>
          </a:p>
          <a:p>
            <a:pPr lvl="1" fontAlgn="base"/>
            <a:r>
              <a:rPr lang="en-US" dirty="0" smtClean="0"/>
              <a:t>Some sites specify that it is the study of materials and systems whose structures and components exhibit novel  phenomena and processes due to their nanoscale size</a:t>
            </a:r>
            <a:r>
              <a:rPr lang="en-US" dirty="0" smtClean="0"/>
              <a:t>. (</a:t>
            </a:r>
            <a:r>
              <a:rPr lang="en-US" sz="2000" dirty="0" smtClean="0"/>
              <a:t>http://</a:t>
            </a:r>
            <a:r>
              <a:rPr lang="en-US" sz="2000" dirty="0" smtClean="0"/>
              <a:t>nanoengineering.ucsd.edu/about-us/mission-statement)</a:t>
            </a:r>
            <a:endParaRPr lang="en-US" sz="2400" dirty="0" smtClean="0"/>
          </a:p>
          <a:p>
            <a:r>
              <a:rPr lang="en-US" dirty="0" smtClean="0"/>
              <a:t>Concepts </a:t>
            </a:r>
            <a:r>
              <a:rPr lang="en-US" dirty="0" smtClean="0"/>
              <a:t>associated with </a:t>
            </a:r>
            <a:r>
              <a:rPr lang="en-US" dirty="0" smtClean="0"/>
              <a:t>Nanoscience:</a:t>
            </a:r>
            <a:endParaRPr lang="en-US" dirty="0" smtClean="0"/>
          </a:p>
          <a:p>
            <a:pPr lvl="1"/>
            <a:r>
              <a:rPr lang="en-US" dirty="0" smtClean="0"/>
              <a:t>S</a:t>
            </a:r>
            <a:r>
              <a:rPr lang="en-US" dirty="0" smtClean="0"/>
              <a:t>ize </a:t>
            </a:r>
            <a:r>
              <a:rPr lang="en-US" dirty="0" smtClean="0"/>
              <a:t>and </a:t>
            </a:r>
            <a:r>
              <a:rPr lang="en-US" dirty="0" smtClean="0"/>
              <a:t>scale</a:t>
            </a:r>
          </a:p>
          <a:p>
            <a:pPr lvl="1"/>
            <a:r>
              <a:rPr lang="en-US" dirty="0" smtClean="0"/>
              <a:t>S</a:t>
            </a:r>
            <a:r>
              <a:rPr lang="en-US" dirty="0" smtClean="0"/>
              <a:t>urface </a:t>
            </a:r>
            <a:r>
              <a:rPr lang="en-US" dirty="0" smtClean="0"/>
              <a:t>area-to-volume </a:t>
            </a:r>
            <a:r>
              <a:rPr lang="en-US" dirty="0" smtClean="0"/>
              <a:t>ratio</a:t>
            </a:r>
          </a:p>
          <a:p>
            <a:pPr lvl="1"/>
            <a:r>
              <a:rPr lang="en-US" dirty="0" smtClean="0"/>
              <a:t>E</a:t>
            </a:r>
            <a:r>
              <a:rPr lang="en-US" dirty="0" smtClean="0"/>
              <a:t>lectromagnetic </a:t>
            </a:r>
            <a:r>
              <a:rPr lang="en-US" dirty="0" smtClean="0"/>
              <a:t>and gravitational </a:t>
            </a:r>
            <a:r>
              <a:rPr lang="en-US" dirty="0" smtClean="0"/>
              <a:t>force</a:t>
            </a:r>
          </a:p>
          <a:p>
            <a:pPr lvl="1"/>
            <a:r>
              <a:rPr lang="en-US" dirty="0" smtClean="0"/>
              <a:t>Models</a:t>
            </a:r>
          </a:p>
          <a:p>
            <a:pPr lvl="1"/>
            <a:r>
              <a:rPr lang="en-US" dirty="0" smtClean="0"/>
              <a:t>S</a:t>
            </a:r>
            <a:r>
              <a:rPr lang="en-US" dirty="0" smtClean="0"/>
              <a:t>ize-dependent properties</a:t>
            </a:r>
          </a:p>
          <a:p>
            <a:pPr lvl="1"/>
            <a:r>
              <a:rPr lang="en-US" dirty="0" smtClean="0"/>
              <a:t>S</a:t>
            </a:r>
            <a:r>
              <a:rPr lang="en-US" dirty="0" smtClean="0"/>
              <a:t>elf-assembly</a:t>
            </a:r>
            <a:r>
              <a:rPr lang="en-US" dirty="0" smtClean="0"/>
              <a:t>.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relationships exist between math and </a:t>
            </a:r>
            <a:r>
              <a:rPr lang="en-US" dirty="0" err="1" smtClean="0"/>
              <a:t>nanoscience</a:t>
            </a:r>
            <a:r>
              <a:rPr lang="en-US" dirty="0" smtClean="0"/>
              <a:t> outside of equations and technology? </a:t>
            </a:r>
          </a:p>
          <a:p>
            <a:r>
              <a:rPr lang="en-US" dirty="0" smtClean="0"/>
              <a:t>I believe I understand the concepts we’ve covered, but I am not still completely certain I am interpreting everything correctly; like if my understanding of it is the intended </a:t>
            </a:r>
            <a:r>
              <a:rPr lang="en-US" dirty="0" err="1" smtClean="0"/>
              <a:t>goal.Have</a:t>
            </a:r>
            <a:r>
              <a:rPr lang="en-US" dirty="0" smtClean="0"/>
              <a:t> a interpreted the fiber optics chart I included on my SA/V Ratio slide correctly?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ndia S\AppData\Local\Microsoft\Windows\INetCache\IE\CH21YTT1\atomo[1].png"/>
          <p:cNvPicPr>
            <a:picLocks noChangeAspect="1" noChangeArrowheads="1"/>
          </p:cNvPicPr>
          <p:nvPr/>
        </p:nvPicPr>
        <p:blipFill>
          <a:blip r:embed="rId2" cstate="print">
            <a:lum bright="70000" contrast="-70000"/>
          </a:blip>
          <a:srcRect/>
          <a:stretch>
            <a:fillRect/>
          </a:stretch>
        </p:blipFill>
        <p:spPr bwMode="auto">
          <a:xfrm>
            <a:off x="1600200" y="1371600"/>
            <a:ext cx="5638800" cy="4953554"/>
          </a:xfrm>
          <a:prstGeom prst="rect">
            <a:avLst/>
          </a:prstGeom>
          <a:noFill/>
        </p:spPr>
      </p:pic>
      <p:sp>
        <p:nvSpPr>
          <p:cNvPr id="2" name="Title 1"/>
          <p:cNvSpPr>
            <a:spLocks noGrp="1"/>
          </p:cNvSpPr>
          <p:nvPr>
            <p:ph type="title"/>
          </p:nvPr>
        </p:nvSpPr>
        <p:spPr/>
        <p:txBody>
          <a:bodyPr/>
          <a:lstStyle/>
          <a:p>
            <a:r>
              <a:rPr lang="en-US" dirty="0" smtClean="0"/>
              <a:t>Size and Scale</a:t>
            </a:r>
            <a:endParaRPr lang="en-US" dirty="0"/>
          </a:p>
        </p:txBody>
      </p:sp>
      <p:sp>
        <p:nvSpPr>
          <p:cNvPr id="3" name="Content Placeholder 2"/>
          <p:cNvSpPr>
            <a:spLocks noGrp="1"/>
          </p:cNvSpPr>
          <p:nvPr>
            <p:ph idx="1"/>
          </p:nvPr>
        </p:nvSpPr>
        <p:spPr/>
        <p:txBody>
          <a:bodyPr/>
          <a:lstStyle/>
          <a:p>
            <a:pPr indent="0"/>
            <a:r>
              <a:rPr lang="en-US" dirty="0" smtClean="0"/>
              <a:t>There exist four “worlds” in which things fall based on their size.</a:t>
            </a:r>
          </a:p>
          <a:p>
            <a:pPr indent="0">
              <a:buNone/>
            </a:pPr>
            <a:r>
              <a:rPr lang="en-US" dirty="0" smtClean="0"/>
              <a:t>	Macro	Micro	Nano</a:t>
            </a:r>
            <a:r>
              <a:rPr lang="en-US" dirty="0" smtClean="0"/>
              <a:t>	</a:t>
            </a:r>
            <a:r>
              <a:rPr lang="en-US" dirty="0" smtClean="0"/>
              <a:t>	Atomic</a:t>
            </a:r>
          </a:p>
          <a:p>
            <a:pPr indent="0"/>
            <a:r>
              <a:rPr lang="en-US" dirty="0" smtClean="0"/>
              <a:t>Things at the nanoscale are 10^-9 meters in size!</a:t>
            </a:r>
          </a:p>
          <a:p>
            <a:pPr indent="0"/>
            <a:r>
              <a:rPr lang="en-US" dirty="0" smtClean="0"/>
              <a:t>In comparison to everyday life in the macro world, working in and thinking about nanoscale can be hard to digest.</a:t>
            </a:r>
          </a:p>
          <a:p>
            <a:pPr indent="0">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Size and Scale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Through the “How Big Is It?” activity we were able to compare and arrange items on the macro-</a:t>
            </a:r>
            <a:r>
              <a:rPr lang="en-US" dirty="0" err="1" smtClean="0"/>
              <a:t>nano</a:t>
            </a:r>
            <a:r>
              <a:rPr lang="en-US" dirty="0" smtClean="0"/>
              <a:t> scale according to size. </a:t>
            </a:r>
          </a:p>
          <a:p>
            <a:endParaRPr lang="en-US" dirty="0" smtClean="0"/>
          </a:p>
          <a:p>
            <a:r>
              <a:rPr lang="en-US" dirty="0" smtClean="0"/>
              <a:t>Being able to understand how items in the different “worlds” relate to one another is important in understanding Nanoscience.</a:t>
            </a:r>
          </a:p>
          <a:p>
            <a:endParaRPr lang="en-US" dirty="0" smtClean="0"/>
          </a:p>
          <a:p>
            <a:r>
              <a:rPr lang="en-US" dirty="0" smtClean="0"/>
              <a:t>From Peter Bermel’s presentation, we saw how scaling the amount of silicon used in PV cells (from 200 microns to 2 microns) makes a significant difference in the amount of energy absorbed and reflected. Also how changing material, from silicon to </a:t>
            </a:r>
            <a:r>
              <a:rPr lang="en-US" dirty="0" err="1" smtClean="0"/>
              <a:t>PhC</a:t>
            </a:r>
            <a:r>
              <a:rPr lang="en-US" dirty="0" smtClean="0"/>
              <a:t> makes a difference.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area-to-volume ratio</a:t>
            </a:r>
            <a:endParaRPr lang="en-US" dirty="0"/>
          </a:p>
        </p:txBody>
      </p:sp>
      <p:sp>
        <p:nvSpPr>
          <p:cNvPr id="3" name="Content Placeholder 2"/>
          <p:cNvSpPr>
            <a:spLocks noGrp="1"/>
          </p:cNvSpPr>
          <p:nvPr>
            <p:ph idx="1"/>
          </p:nvPr>
        </p:nvSpPr>
        <p:spPr/>
        <p:txBody>
          <a:bodyPr/>
          <a:lstStyle/>
          <a:p>
            <a:r>
              <a:rPr lang="en-US" dirty="0" smtClean="0"/>
              <a:t>One idea of Nanoscience is to achieve a higher surface area-to-volume ratio.</a:t>
            </a:r>
          </a:p>
          <a:p>
            <a:r>
              <a:rPr lang="en-US" dirty="0" smtClean="0"/>
              <a:t>The more area nano particles can cover, the more effective they are.</a:t>
            </a:r>
          </a:p>
          <a:p>
            <a:r>
              <a:rPr lang="en-US" dirty="0" smtClean="0"/>
              <a:t>There exists an exponential relationship between surface area and volume as discovered in the SA/V ratio activity.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area-to-volume ratio</a:t>
            </a:r>
            <a:endParaRPr lang="en-US" dirty="0"/>
          </a:p>
        </p:txBody>
      </p:sp>
      <p:sp>
        <p:nvSpPr>
          <p:cNvPr id="3" name="Content Placeholder 2"/>
          <p:cNvSpPr>
            <a:spLocks noGrp="1"/>
          </p:cNvSpPr>
          <p:nvPr>
            <p:ph idx="1"/>
          </p:nvPr>
        </p:nvSpPr>
        <p:spPr>
          <a:xfrm>
            <a:off x="304800" y="1554163"/>
            <a:ext cx="8534400" cy="4168650"/>
          </a:xfrm>
        </p:spPr>
        <p:txBody>
          <a:bodyPr/>
          <a:lstStyle/>
          <a:p>
            <a:r>
              <a:rPr lang="en-US" sz="2000" dirty="0" smtClean="0"/>
              <a:t>Professor Wei’s presentation gave a look into how the amount of data stored and transmitted on a device increased although the area you were storing this data decreased. This is an example of how surface area-to-volume ratio impacts Nanoscience.</a:t>
            </a:r>
          </a:p>
          <a:p>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1828800" y="3184248"/>
            <a:ext cx="4953000" cy="3452249"/>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Forces</a:t>
            </a:r>
            <a:endParaRPr lang="en-US" dirty="0"/>
          </a:p>
        </p:txBody>
      </p:sp>
      <p:sp>
        <p:nvSpPr>
          <p:cNvPr id="3" name="Content Placeholder 2"/>
          <p:cNvSpPr>
            <a:spLocks noGrp="1"/>
          </p:cNvSpPr>
          <p:nvPr>
            <p:ph idx="1"/>
          </p:nvPr>
        </p:nvSpPr>
        <p:spPr>
          <a:xfrm>
            <a:off x="304800" y="1554162"/>
            <a:ext cx="8153400" cy="4095641"/>
          </a:xfrm>
        </p:spPr>
        <p:txBody>
          <a:bodyPr>
            <a:normAutofit fontScale="77500" lnSpcReduction="20000"/>
          </a:bodyPr>
          <a:lstStyle/>
          <a:p>
            <a:r>
              <a:rPr lang="en-US" dirty="0" smtClean="0"/>
              <a:t>At the nanoscale, things can </a:t>
            </a:r>
            <a:r>
              <a:rPr lang="en-US" dirty="0" smtClean="0"/>
              <a:t>feel very </a:t>
            </a:r>
            <a:r>
              <a:rPr lang="en-US" dirty="0" smtClean="0"/>
              <a:t>counter </a:t>
            </a:r>
            <a:r>
              <a:rPr lang="en-US" dirty="0" smtClean="0"/>
              <a:t>intuitive. </a:t>
            </a:r>
          </a:p>
          <a:p>
            <a:r>
              <a:rPr lang="en-US" dirty="0" smtClean="0"/>
              <a:t>At the macroscale, we know gravitational force to be the strongest force, BUT at the nanoscale, objects are so small Gravitational force becomes less relevant than Electromagnetic forces! </a:t>
            </a:r>
          </a:p>
          <a:p>
            <a:r>
              <a:rPr lang="en-US" dirty="0" smtClean="0"/>
              <a:t>Being able to control and understand how those forces impact atoms and particles is important to </a:t>
            </a:r>
            <a:r>
              <a:rPr lang="en-US" dirty="0" smtClean="0"/>
              <a:t>N</a:t>
            </a:r>
            <a:r>
              <a:rPr lang="en-US" dirty="0" smtClean="0"/>
              <a:t>anoscience because scientist want to be able to manipulate the way these forces affect those particle. </a:t>
            </a:r>
            <a:endParaRPr lang="en-US" dirty="0" smtClean="0"/>
          </a:p>
          <a:p>
            <a:endParaRPr lang="en-US" dirty="0"/>
          </a:p>
        </p:txBody>
      </p:sp>
      <p:pic>
        <p:nvPicPr>
          <p:cNvPr id="3076" name="Picture 4" descr="C:\Users\India S\AppData\Local\Microsoft\Windows\INetCache\IE\XYHPYK41\induction1[1].jpg"/>
          <p:cNvPicPr>
            <a:picLocks noChangeAspect="1" noChangeArrowheads="1"/>
          </p:cNvPicPr>
          <p:nvPr/>
        </p:nvPicPr>
        <p:blipFill>
          <a:blip r:embed="rId2" cstate="print"/>
          <a:srcRect/>
          <a:stretch>
            <a:fillRect/>
          </a:stretch>
        </p:blipFill>
        <p:spPr bwMode="auto">
          <a:xfrm>
            <a:off x="2626442" y="4838213"/>
            <a:ext cx="4155358" cy="186738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Forces</a:t>
            </a:r>
            <a:endParaRPr lang="en-US" dirty="0"/>
          </a:p>
        </p:txBody>
      </p:sp>
      <p:sp>
        <p:nvSpPr>
          <p:cNvPr id="3" name="Content Placeholder 2"/>
          <p:cNvSpPr>
            <a:spLocks noGrp="1"/>
          </p:cNvSpPr>
          <p:nvPr>
            <p:ph idx="1"/>
          </p:nvPr>
        </p:nvSpPr>
        <p:spPr/>
        <p:txBody>
          <a:bodyPr/>
          <a:lstStyle/>
          <a:p>
            <a:r>
              <a:rPr lang="en-US" dirty="0" smtClean="0"/>
              <a:t>Gravitational Force</a:t>
            </a:r>
          </a:p>
          <a:p>
            <a:pPr lvl="1"/>
            <a:r>
              <a:rPr lang="en-US" dirty="0" smtClean="0"/>
              <a:t>Attractive force</a:t>
            </a:r>
          </a:p>
          <a:p>
            <a:pPr lvl="1"/>
            <a:r>
              <a:rPr lang="en-US" dirty="0" smtClean="0"/>
              <a:t>Varies as a function of the mass and distance between two objects</a:t>
            </a:r>
          </a:p>
          <a:p>
            <a:r>
              <a:rPr lang="en-US" dirty="0" smtClean="0"/>
              <a:t>Electromagnetic Force</a:t>
            </a:r>
          </a:p>
          <a:p>
            <a:pPr lvl="1"/>
            <a:r>
              <a:rPr lang="en-US" dirty="0" smtClean="0"/>
              <a:t>Can be attractive or repulsive</a:t>
            </a:r>
          </a:p>
          <a:p>
            <a:pPr lvl="1"/>
            <a:r>
              <a:rPr lang="en-US" dirty="0" smtClean="0"/>
              <a:t>Varies as a function of the charge and distance between two objects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Forces</a:t>
            </a:r>
            <a:endParaRPr lang="en-US" dirty="0"/>
          </a:p>
        </p:txBody>
      </p:sp>
      <p:sp>
        <p:nvSpPr>
          <p:cNvPr id="3" name="Content Placeholder 2"/>
          <p:cNvSpPr>
            <a:spLocks noGrp="1"/>
          </p:cNvSpPr>
          <p:nvPr>
            <p:ph idx="1"/>
          </p:nvPr>
        </p:nvSpPr>
        <p:spPr/>
        <p:txBody>
          <a:bodyPr>
            <a:normAutofit lnSpcReduction="10000"/>
          </a:bodyPr>
          <a:lstStyle/>
          <a:p>
            <a:r>
              <a:rPr lang="en-US" dirty="0" smtClean="0"/>
              <a:t>In the size-dependent properties lab, we saw that magnetite and ferrofluid sank to the bottom of their tubes due to gravity, but when exposing them to a magnet, they defied gravity and suspended in mid air. </a:t>
            </a:r>
          </a:p>
          <a:p>
            <a:r>
              <a:rPr lang="en-US" dirty="0" smtClean="0"/>
              <a:t>The two substances are nanosize therefore, electromagnetic force is more powerful in acting on them than gravity.</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5660</TotalTime>
  <Words>1421</Words>
  <Application>Microsoft Office PowerPoint</Application>
  <PresentationFormat>On-screen Show (4:3)</PresentationFormat>
  <Paragraphs>92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Trek</vt:lpstr>
      <vt:lpstr>Cumulative summary of nanoscience content</vt:lpstr>
      <vt:lpstr>Nanoscience</vt:lpstr>
      <vt:lpstr>Size and Scale</vt:lpstr>
      <vt:lpstr>Size and Scale</vt:lpstr>
      <vt:lpstr>Surface area-to-volume ratio</vt:lpstr>
      <vt:lpstr>Surface area-to-volume ratio</vt:lpstr>
      <vt:lpstr>Forces</vt:lpstr>
      <vt:lpstr>Forces</vt:lpstr>
      <vt:lpstr>Forces</vt:lpstr>
      <vt:lpstr>Models</vt:lpstr>
      <vt:lpstr>Models</vt:lpstr>
      <vt:lpstr>Size-dependent properties</vt:lpstr>
      <vt:lpstr>Size-dependent properties</vt:lpstr>
      <vt:lpstr>Self-Assembly</vt:lpstr>
      <vt:lpstr>Self-Assembly</vt:lpstr>
      <vt:lpstr>Tying it all together</vt:lpstr>
      <vt:lpstr>Misconceptions</vt:lpstr>
      <vt:lpstr>misconceptions</vt:lpstr>
      <vt:lpstr>Instructional activities and Rationale</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Cumulative summary of nanoscience content</dc:title>
  <dc:creator>India Scott</dc:creator>
  <cp:lastModifiedBy>India Scott</cp:lastModifiedBy>
  <cp:revision>114</cp:revision>
  <dcterms:created xsi:type="dcterms:W3CDTF">2015-06-12T15:41:41Z</dcterms:created>
  <dcterms:modified xsi:type="dcterms:W3CDTF">2015-06-17T05:39:48Z</dcterms:modified>
</cp:coreProperties>
</file>